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3"/>
    <p:sldId id="860" r:id="rId4"/>
    <p:sldId id="861" r:id="rId5"/>
    <p:sldId id="862" r:id="rId6"/>
    <p:sldId id="863" r:id="rId7"/>
    <p:sldId id="864" r:id="rId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06" autoAdjust="0"/>
  </p:normalViewPr>
  <p:slideViewPr>
    <p:cSldViewPr showGuides="1">
      <p:cViewPr varScale="1">
        <p:scale>
          <a:sx n="82" d="100"/>
          <a:sy n="82" d="100"/>
        </p:scale>
        <p:origin x="653"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83565"/>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主要介绍了中国的传统服装。</a:t>
            </a:r>
            <a:endParaRPr lang="zh-CN" altLang="en-US" dirty="0"/>
          </a:p>
        </p:txBody>
      </p:sp>
      <p:pic>
        <p:nvPicPr>
          <p:cNvPr id="3" name="图片 2"/>
          <p:cNvPicPr>
            <a:picLocks noChangeAspect="1"/>
          </p:cNvPicPr>
          <p:nvPr/>
        </p:nvPicPr>
        <p:blipFill>
          <a:blip r:embed="rId1"/>
          <a:stretch>
            <a:fillRect/>
          </a:stretch>
        </p:blipFill>
        <p:spPr>
          <a:xfrm>
            <a:off x="793877" y="1124744"/>
            <a:ext cx="10602657" cy="1285299"/>
          </a:xfrm>
          <a:prstGeom prst="rect">
            <a:avLst/>
          </a:prstGeom>
        </p:spPr>
      </p:pic>
      <p:pic>
        <p:nvPicPr>
          <p:cNvPr id="4" name="语篇导航-DA.eps" descr="id:2147486385;FounderCES"/>
          <p:cNvPicPr/>
          <p:nvPr/>
        </p:nvPicPr>
        <p:blipFill>
          <a:blip r:embed="rId2"/>
          <a:stretch>
            <a:fillRect/>
          </a:stretch>
        </p:blipFill>
        <p:spPr>
          <a:xfrm>
            <a:off x="577736" y="2576115"/>
            <a:ext cx="1917070" cy="4681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9704"/>
            <a:ext cx="11485848" cy="3415030"/>
          </a:xfrm>
        </p:spPr>
        <p:txBody>
          <a:bodyPr/>
          <a:lstStyle/>
          <a:p>
            <a:pPr hangingPunct="0">
              <a:spcAft>
                <a:spcPts val="0"/>
              </a:spcAft>
              <a:tabLst>
                <a:tab pos="4591050" algn="l"/>
                <a:tab pos="89115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China, when it comes to traditional clothing,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Qipao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 most popular.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first created for Han people. Its colour, style and even the length are about Chinese culture.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appeared in the Shang Dynasty over 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years ago. It was popular for a long time in Chinese history from the Qin Dynasty to the Ming Dynasty. At the starting of the Qing Dynasty, however, it lost its popularity. With people turning their interest to traditional culture,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been enjoyed more greatly in recent years.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61869" y="764704"/>
            <a:ext cx="4066675" cy="79671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indent="609600" hangingPunct="0">
              <a:spcAft>
                <a:spcPts val="0"/>
              </a:spcAft>
              <a:tabLst>
                <a:tab pos="4591050" algn="l"/>
                <a:tab pos="8911590"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Qipao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popular in the 1920s and remained as the “national clothing” until the 1950</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 covering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parts of the body. Yet it was not beautiful and people wanted a more beautiful kind of clothing. So in the 1930s, people made the traditional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Qipao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tight to show the beauty of a woman’s body.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lots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women still like to wear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tunic suit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中山装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looked simple but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 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quickly became popular among Chinese men in the mid-20th century. Although other kinds of clothing have taken its place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now,leaders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China still wear it when going to important events.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
          <p:cNvSpPr txBox="1"/>
          <p:nvPr/>
        </p:nvSpPr>
        <p:spPr bwMode="auto">
          <a:xfrm>
            <a:off x="362559" y="549509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has been enjoyed more greatly in recent years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可知，近年来，汉服越来越受到人们的喜爱。故填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enjoyed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2559" y="440905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was first created for Han people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可知，汉服是汉朝人创造的。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创造</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，句子用一般过去时，动词用过去式。故填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78092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FF0000"/>
                </a:solidFill>
                <a:ea typeface="宋体" panose="02010600030101010101" pitchFamily="2" charset="-122"/>
                <a:cs typeface="+mn-lt"/>
              </a:rPr>
              <a:t>1.</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“In </a:t>
            </a:r>
            <a:r>
              <a:rPr lang="en-US" altLang="zh-CN" b="1" dirty="0" err="1" smtClean="0">
                <a:solidFill>
                  <a:srgbClr val="FF0000"/>
                </a:solidFill>
                <a:latin typeface="Times New Roman" panose="02020603050405020304" pitchFamily="18" charset="0"/>
                <a:ea typeface="宋体" panose="02010600030101010101" pitchFamily="2" charset="-122"/>
              </a:rPr>
              <a:t>China, when</a:t>
            </a:r>
            <a:r>
              <a:rPr lang="en-US" altLang="zh-CN" b="1" dirty="0" smtClean="0">
                <a:solidFill>
                  <a:srgbClr val="FF0000"/>
                </a:solidFill>
                <a:latin typeface="Times New Roman" panose="02020603050405020304" pitchFamily="18" charset="0"/>
                <a:ea typeface="宋体" panose="02010600030101010101" pitchFamily="2" charset="-122"/>
              </a:rPr>
              <a:t> it comes to traditional clothing”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以及全文内容可知，本文主要介绍了中国的传统服装。</a:t>
            </a:r>
            <a:r>
              <a:rPr lang="en-US" altLang="zh-CN" b="1" dirty="0" smtClean="0">
                <a:solidFill>
                  <a:srgbClr val="FF0000"/>
                </a:solidFill>
                <a:latin typeface="Times New Roman" panose="02020603050405020304" pitchFamily="18" charset="0"/>
                <a:ea typeface="宋体" panose="02010600030101010101" pitchFamily="2" charset="-122"/>
              </a:rPr>
              <a:t>traditional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传统的</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，标题首字母应大写。故填</a:t>
            </a:r>
            <a:r>
              <a:rPr lang="en-US" altLang="zh-CN" b="1" dirty="0" smtClean="0">
                <a:solidFill>
                  <a:srgbClr val="FF0000"/>
                </a:solidFill>
                <a:latin typeface="Times New Roman" panose="02020603050405020304" pitchFamily="18" charset="0"/>
                <a:ea typeface="宋体" panose="02010600030101010101" pitchFamily="2" charset="-122"/>
              </a:rPr>
              <a:t>Traditional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941282"/>
          <a:ext cx="11521280" cy="1768620"/>
        </p:xfrm>
        <a:graphic>
          <a:graphicData uri="http://schemas.openxmlformats.org/drawingml/2006/table">
            <a:tbl>
              <a:tblPr firstRow="1" firstCol="1" bandRow="1"/>
              <a:tblGrid>
                <a:gridCol w="2160239"/>
                <a:gridCol w="2088232"/>
                <a:gridCol w="7272809"/>
              </a:tblGrid>
              <a:tr h="323283">
                <a:tc gridSpan="3">
                  <a:txBody>
                    <a:bodyPr/>
                    <a:lstStyle/>
                    <a:p>
                      <a:pPr algn="ctr" hangingPunct="0">
                        <a:lnSpc>
                          <a:spcPct val="130000"/>
                        </a:lnSpc>
                        <a:spcAft>
                          <a:spcPts val="0"/>
                        </a:spcAft>
                        <a:tabLst>
                          <a:tab pos="4591050" algn="l"/>
                          <a:tab pos="8911590" algn="l"/>
                        </a:tabLst>
                      </a:pP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 Clothing</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646566">
                <a:tc rowSpan="2">
                  <a:txBody>
                    <a:bodyPr/>
                    <a:lstStyle/>
                    <a:p>
                      <a:pPr algn="ctr" hangingPunct="0">
                        <a:lnSpc>
                          <a:spcPct val="130000"/>
                        </a:lnSpc>
                        <a:spcAft>
                          <a:spcPts val="0"/>
                        </a:spcAft>
                        <a:tabLst>
                          <a:tab pos="4591050" algn="l"/>
                          <a:tab pos="891159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Hanfu</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591050" algn="l"/>
                          <a:tab pos="891159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the past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Han people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baseline="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Hanfu</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6566">
                <a:tc vMerge="1">
                  <a:tcPr/>
                </a:tc>
                <a:tc>
                  <a:txBody>
                    <a:bodyPr/>
                    <a:lstStyle/>
                    <a:p>
                      <a:pPr algn="ctr" hangingPunct="0">
                        <a:lnSpc>
                          <a:spcPct val="130000"/>
                        </a:lnSpc>
                        <a:spcAft>
                          <a:spcPts val="0"/>
                        </a:spcAft>
                        <a:tabLst>
                          <a:tab pos="4591050" algn="l"/>
                          <a:tab pos="891159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recent years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has been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more greatly.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矩形 5"/>
          <p:cNvSpPr/>
          <p:nvPr/>
        </p:nvSpPr>
        <p:spPr>
          <a:xfrm>
            <a:off x="4150990" y="946044"/>
            <a:ext cx="1665456" cy="461665"/>
          </a:xfrm>
          <a:prstGeom prst="rect">
            <a:avLst/>
          </a:prstGeom>
        </p:spPr>
        <p:txBody>
          <a:bodyPr wrap="none">
            <a:spAutoFit/>
          </a:bodyPr>
          <a:lstStyle/>
          <a:p>
            <a:r>
              <a:rPr lang="en-US" altLang="zh-CN" sz="2400" dirty="0"/>
              <a:t>Traditional</a:t>
            </a:r>
            <a:endParaRPr lang="zh-CN" altLang="en-US" dirty="0"/>
          </a:p>
        </p:txBody>
      </p:sp>
      <p:sp>
        <p:nvSpPr>
          <p:cNvPr id="7" name="矩形 6"/>
          <p:cNvSpPr/>
          <p:nvPr/>
        </p:nvSpPr>
        <p:spPr>
          <a:xfrm>
            <a:off x="6276546" y="1522108"/>
            <a:ext cx="1152110" cy="461665"/>
          </a:xfrm>
          <a:prstGeom prst="rect">
            <a:avLst/>
          </a:prstGeom>
        </p:spPr>
        <p:txBody>
          <a:bodyPr wrap="none">
            <a:spAutoFit/>
          </a:bodyPr>
          <a:lstStyle/>
          <a:p>
            <a:r>
              <a:rPr lang="en-US" altLang="zh-CN" sz="2400" dirty="0"/>
              <a:t>created</a:t>
            </a:r>
            <a:endParaRPr lang="zh-CN" altLang="en-US" dirty="0"/>
          </a:p>
        </p:txBody>
      </p:sp>
      <p:sp>
        <p:nvSpPr>
          <p:cNvPr id="11" name="矩形 10"/>
          <p:cNvSpPr/>
          <p:nvPr/>
        </p:nvSpPr>
        <p:spPr>
          <a:xfrm>
            <a:off x="6184799" y="2126770"/>
            <a:ext cx="1210588" cy="461665"/>
          </a:xfrm>
          <a:prstGeom prst="rect">
            <a:avLst/>
          </a:prstGeom>
        </p:spPr>
        <p:txBody>
          <a:bodyPr wrap="none">
            <a:spAutoFit/>
          </a:bodyPr>
          <a:lstStyle/>
          <a:p>
            <a:r>
              <a:rPr lang="en-US" altLang="zh-CN" sz="2400" dirty="0"/>
              <a:t>enjoyed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2559" y="476915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“leaders of China still wear it when going to important events”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可知，中国领导人在参加重要活动时仍然穿中山装。故填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leaders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6450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Qipao</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became popular in the 1920s”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可知，文章第二部分介绍的是旗袍。故填</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Qipao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941282"/>
          <a:ext cx="11521280" cy="2661289"/>
        </p:xfrm>
        <a:graphic>
          <a:graphicData uri="http://schemas.openxmlformats.org/drawingml/2006/table">
            <a:tbl>
              <a:tblPr firstRow="1" firstCol="1" bandRow="1"/>
              <a:tblGrid>
                <a:gridCol w="2160239"/>
                <a:gridCol w="2088232"/>
                <a:gridCol w="7272809"/>
              </a:tblGrid>
              <a:tr h="323283">
                <a:tc gridSpan="3">
                  <a:txBody>
                    <a:bodyPr/>
                    <a:lstStyle/>
                    <a:p>
                      <a:pPr algn="ctr" hangingPunct="0">
                        <a:lnSpc>
                          <a:spcPct val="130000"/>
                        </a:lnSpc>
                        <a:spcAft>
                          <a:spcPts val="0"/>
                        </a:spcAft>
                        <a:tabLst>
                          <a:tab pos="4591050" algn="l"/>
                          <a:tab pos="8911590" algn="l"/>
                        </a:tabLst>
                      </a:pP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 Clothing</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658761">
                <a:tc rowSpan="2">
                  <a:txBody>
                    <a:bodyPr/>
                    <a:lstStyle/>
                    <a:p>
                      <a:pPr algn="ctr" hangingPunct="0">
                        <a:lnSpc>
                          <a:spcPct val="130000"/>
                        </a:lnSpc>
                        <a:spcAft>
                          <a:spcPts val="0"/>
                        </a:spcAft>
                        <a:tabLst>
                          <a:tab pos="4591050" algn="l"/>
                          <a:tab pos="8911590" algn="l"/>
                        </a:tabLst>
                      </a:pPr>
                      <a:r>
                        <a:rPr lang="en-US" altLang="zh-CN" sz="2400" b="1" u="none"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a:t>
                      </a:r>
                      <a:endParaRPr lang="zh-CN" sz="2400" b="1" u="non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the 1920s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4591050" algn="l"/>
                          <a:tab pos="891159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became popular but was wide.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vMerge="1">
                  <a:tcPr/>
                </a:tc>
                <a:tc>
                  <a:txBody>
                    <a:bodyPr/>
                    <a:lstStyle/>
                    <a:p>
                      <a:pPr algn="ctr" hangingPunct="0">
                        <a:lnSpc>
                          <a:spcPct val="13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the 1930s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was made tight to show the beauty of a woman’s body.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6566">
                <a:tc>
                  <a:txBody>
                    <a:bodyPr/>
                    <a:lstStyle/>
                    <a:p>
                      <a:pPr algn="just" hangingPunct="0">
                        <a:lnSpc>
                          <a:spcPct val="130000"/>
                        </a:lnSpc>
                        <a:spcAft>
                          <a:spcPts val="0"/>
                        </a:spcAft>
                        <a:tabLst>
                          <a:tab pos="4591050" algn="l"/>
                          <a:tab pos="891159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Chinese tunic suit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hangingPunct="0">
                        <a:lnSpc>
                          <a:spcPct val="13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looked simple but good.</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wear it when going to important events.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bl>
          </a:graphicData>
        </a:graphic>
      </p:graphicFrame>
      <p:sp>
        <p:nvSpPr>
          <p:cNvPr id="5" name="矩形 4"/>
          <p:cNvSpPr/>
          <p:nvPr/>
        </p:nvSpPr>
        <p:spPr>
          <a:xfrm>
            <a:off x="716092" y="1859222"/>
            <a:ext cx="338554" cy="461665"/>
          </a:xfrm>
          <a:prstGeom prst="rect">
            <a:avLst/>
          </a:prstGeom>
        </p:spPr>
        <p:txBody>
          <a:bodyPr wrap="none">
            <a:spAutoFit/>
          </a:bodyPr>
          <a:lstStyle/>
          <a:p>
            <a:r>
              <a:rPr lang="en-US" altLang="zh-CN" sz="2400" b="0" dirty="0">
                <a:solidFill>
                  <a:srgbClr val="000000"/>
                </a:solidFill>
                <a:uFill>
                  <a:solidFill>
                    <a:srgbClr val="000000"/>
                  </a:solidFill>
                </a:uFill>
                <a:cs typeface="Times New Roman" panose="02020603050405020304" pitchFamily="18" charset="0"/>
              </a:rPr>
              <a:t>4</a:t>
            </a:r>
            <a:endParaRPr lang="zh-CN" altLang="en-US" dirty="0"/>
          </a:p>
        </p:txBody>
      </p:sp>
      <p:sp>
        <p:nvSpPr>
          <p:cNvPr id="6" name="矩形 5"/>
          <p:cNvSpPr/>
          <p:nvPr/>
        </p:nvSpPr>
        <p:spPr>
          <a:xfrm>
            <a:off x="1054646" y="1772816"/>
            <a:ext cx="954107" cy="461665"/>
          </a:xfrm>
          <a:prstGeom prst="rect">
            <a:avLst/>
          </a:prstGeom>
        </p:spPr>
        <p:txBody>
          <a:bodyPr wrap="none">
            <a:spAutoFit/>
          </a:bodyPr>
          <a:lstStyle/>
          <a:p>
            <a:r>
              <a:rPr lang="en-US" altLang="zh-CN" sz="2400" i="1" dirty="0" err="1"/>
              <a:t>Qipao</a:t>
            </a:r>
            <a:endParaRPr lang="zh-CN" altLang="en-US" dirty="0"/>
          </a:p>
        </p:txBody>
      </p:sp>
      <p:sp>
        <p:nvSpPr>
          <p:cNvPr id="7" name="矩形 6"/>
          <p:cNvSpPr/>
          <p:nvPr/>
        </p:nvSpPr>
        <p:spPr>
          <a:xfrm>
            <a:off x="3853736" y="3155366"/>
            <a:ext cx="1124026" cy="461665"/>
          </a:xfrm>
          <a:prstGeom prst="rect">
            <a:avLst/>
          </a:prstGeom>
        </p:spPr>
        <p:txBody>
          <a:bodyPr wrap="none">
            <a:spAutoFit/>
          </a:bodyPr>
          <a:lstStyle/>
          <a:p>
            <a:r>
              <a:rPr lang="en-US" altLang="zh-CN" sz="2400" dirty="0"/>
              <a:t>leaders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smtClean="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2426</Words>
  <Application>WPS 演示</Application>
  <PresentationFormat>自定义</PresentationFormat>
  <Paragraphs>77</Paragraphs>
  <Slides>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vt:i4>
      </vt:variant>
    </vt:vector>
  </HeadingPairs>
  <TitlesOfParts>
    <vt:vector size="16"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458</cp:revision>
  <dcterms:created xsi:type="dcterms:W3CDTF">2020-11-06T05:24:00Z</dcterms:created>
  <dcterms:modified xsi:type="dcterms:W3CDTF">2025-09-17T03:17:51Z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